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3" r:id="rId6"/>
    <p:sldId id="264" r:id="rId7"/>
    <p:sldId id="292" r:id="rId8"/>
    <p:sldId id="265" r:id="rId9"/>
    <p:sldId id="267" r:id="rId10"/>
    <p:sldId id="269" r:id="rId11"/>
    <p:sldId id="293" r:id="rId12"/>
    <p:sldId id="284" r:id="rId13"/>
    <p:sldId id="285" r:id="rId14"/>
    <p:sldId id="277" r:id="rId15"/>
    <p:sldId id="286" r:id="rId16"/>
    <p:sldId id="278" r:id="rId17"/>
    <p:sldId id="287" r:id="rId18"/>
    <p:sldId id="288" r:id="rId19"/>
    <p:sldId id="279" r:id="rId20"/>
    <p:sldId id="289" r:id="rId21"/>
    <p:sldId id="291" r:id="rId22"/>
    <p:sldId id="29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1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2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7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4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7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1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2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176F8-006D-4558-BB43-EFF197D6C96E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54758-07D3-4CEE-9D69-BA27BA31D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4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Polarity and Segmentation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Regional Identity of the Nervous System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3288670" cy="3298296"/>
          </a:xfrm>
        </p:spPr>
      </p:pic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870" y="1690688"/>
            <a:ext cx="7226930" cy="4353430"/>
          </a:xfrm>
        </p:spPr>
      </p:pic>
    </p:spTree>
    <p:extLst>
      <p:ext uri="{BB962C8B-B14F-4D97-AF65-F5344CB8AC3E}">
        <p14:creationId xmlns:p14="http://schemas.microsoft.com/office/powerpoint/2010/main" val="50847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25547" cy="2395008"/>
          </a:xfrm>
        </p:spPr>
        <p:txBody>
          <a:bodyPr/>
          <a:lstStyle/>
          <a:p>
            <a:r>
              <a:rPr lang="en-US" dirty="0" smtClean="0"/>
              <a:t>Anterior-Posterior Axis Precedes Neural Induction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747" y="596178"/>
            <a:ext cx="4490053" cy="5817852"/>
          </a:xfrm>
        </p:spPr>
      </p:pic>
    </p:spTree>
    <p:extLst>
      <p:ext uri="{BB962C8B-B14F-4D97-AF65-F5344CB8AC3E}">
        <p14:creationId xmlns:p14="http://schemas.microsoft.com/office/powerpoint/2010/main" val="5606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30483" cy="2767542"/>
          </a:xfrm>
        </p:spPr>
        <p:txBody>
          <a:bodyPr/>
          <a:lstStyle/>
          <a:p>
            <a:r>
              <a:rPr lang="en-US" dirty="0" err="1" smtClean="0"/>
              <a:t>Hox</a:t>
            </a:r>
            <a:r>
              <a:rPr lang="en-US" dirty="0" smtClean="0"/>
              <a:t> Genes are Conserved Throughout Evolution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83" y="365125"/>
            <a:ext cx="5585117" cy="6360027"/>
          </a:xfrm>
        </p:spPr>
      </p:pic>
    </p:spTree>
    <p:extLst>
      <p:ext uri="{BB962C8B-B14F-4D97-AF65-F5344CB8AC3E}">
        <p14:creationId xmlns:p14="http://schemas.microsoft.com/office/powerpoint/2010/main" val="25261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0342"/>
          </a:xfrm>
        </p:spPr>
        <p:txBody>
          <a:bodyPr/>
          <a:lstStyle/>
          <a:p>
            <a:r>
              <a:rPr lang="en-US" dirty="0" err="1" smtClean="0"/>
              <a:t>Hox</a:t>
            </a:r>
            <a:r>
              <a:rPr lang="en-US" dirty="0" smtClean="0"/>
              <a:t> Genes in Vertebrate A-P Patterning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11" y="1232957"/>
            <a:ext cx="10090463" cy="5201710"/>
          </a:xfrm>
        </p:spPr>
      </p:pic>
    </p:spTree>
    <p:extLst>
      <p:ext uri="{BB962C8B-B14F-4D97-AF65-F5344CB8AC3E}">
        <p14:creationId xmlns:p14="http://schemas.microsoft.com/office/powerpoint/2010/main" val="186216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1133" cy="1463675"/>
          </a:xfrm>
        </p:spPr>
        <p:txBody>
          <a:bodyPr/>
          <a:lstStyle/>
          <a:p>
            <a:r>
              <a:rPr lang="en-US" dirty="0" smtClean="0"/>
              <a:t>Transformers: Retinoic </a:t>
            </a:r>
            <a:r>
              <a:rPr lang="en-US" dirty="0" smtClean="0"/>
              <a:t>Acid and </a:t>
            </a:r>
            <a:r>
              <a:rPr lang="en-US" dirty="0" err="1" smtClean="0"/>
              <a:t>Wnts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8971" y="2556933"/>
            <a:ext cx="5300362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86000"/>
            <a:ext cx="4938433" cy="347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6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86887" cy="1972633"/>
          </a:xfrm>
        </p:spPr>
        <p:txBody>
          <a:bodyPr/>
          <a:lstStyle/>
          <a:p>
            <a:r>
              <a:rPr lang="en-US" dirty="0" smtClean="0"/>
              <a:t>Transformers: Retinoic </a:t>
            </a:r>
            <a:r>
              <a:rPr lang="en-US" dirty="0" smtClean="0"/>
              <a:t>Acid </a:t>
            </a:r>
            <a:r>
              <a:rPr lang="en-US" dirty="0" smtClean="0"/>
              <a:t>in A-P Patterning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69" y="464127"/>
            <a:ext cx="4261510" cy="6049267"/>
          </a:xfrm>
        </p:spPr>
      </p:pic>
    </p:spTree>
    <p:extLst>
      <p:ext uri="{BB962C8B-B14F-4D97-AF65-F5344CB8AC3E}">
        <p14:creationId xmlns:p14="http://schemas.microsoft.com/office/powerpoint/2010/main" val="214781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5536721" cy="18432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Transformers: </a:t>
            </a:r>
            <a:r>
              <a:rPr lang="en-US" dirty="0" err="1" smtClean="0"/>
              <a:t>Wnt</a:t>
            </a:r>
            <a:r>
              <a:rPr lang="en-US" dirty="0" smtClean="0"/>
              <a:t> Signaling Inhibits Anterior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20" y="572802"/>
            <a:ext cx="5209628" cy="598372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49" y="2110297"/>
            <a:ext cx="359773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362864" cy="2662747"/>
          </a:xfrm>
        </p:spPr>
        <p:txBody>
          <a:bodyPr/>
          <a:lstStyle/>
          <a:p>
            <a:r>
              <a:rPr lang="en-US" dirty="0" smtClean="0"/>
              <a:t>Transformers: FGF with RA and </a:t>
            </a:r>
            <a:r>
              <a:rPr lang="en-US" dirty="0" err="1" smtClean="0"/>
              <a:t>Wnts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064" y="923026"/>
            <a:ext cx="7459927" cy="4934309"/>
          </a:xfrm>
        </p:spPr>
      </p:pic>
    </p:spTree>
    <p:extLst>
      <p:ext uri="{BB962C8B-B14F-4D97-AF65-F5344CB8AC3E}">
        <p14:creationId xmlns:p14="http://schemas.microsoft.com/office/powerpoint/2010/main" val="4178608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Organizing Centers in the Developing Brain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8100" y="1690688"/>
            <a:ext cx="9175800" cy="366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81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492925" cy="2222800"/>
          </a:xfrm>
        </p:spPr>
        <p:txBody>
          <a:bodyPr/>
          <a:lstStyle/>
          <a:p>
            <a:r>
              <a:rPr lang="en-US" dirty="0" smtClean="0"/>
              <a:t>FGF8 patterns hindbrain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59" y="298749"/>
            <a:ext cx="5644658" cy="6196942"/>
          </a:xfr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84" y="2863969"/>
            <a:ext cx="2816164" cy="294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95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Patterning the Cerebral Cortex: Emx2 &amp; Pax6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22827"/>
            <a:ext cx="10515600" cy="2956934"/>
          </a:xfrm>
        </p:spPr>
      </p:pic>
    </p:spTree>
    <p:extLst>
      <p:ext uri="{BB962C8B-B14F-4D97-AF65-F5344CB8AC3E}">
        <p14:creationId xmlns:p14="http://schemas.microsoft.com/office/powerpoint/2010/main" val="2012869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02138" cy="1700742"/>
          </a:xfrm>
        </p:spPr>
        <p:txBody>
          <a:bodyPr/>
          <a:lstStyle/>
          <a:p>
            <a:r>
              <a:rPr lang="en-US" dirty="0" smtClean="0"/>
              <a:t>Cerebral Cortex: FGFs and BMPs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338" y="365125"/>
            <a:ext cx="6313462" cy="6171142"/>
          </a:xfrm>
        </p:spPr>
      </p:pic>
    </p:spTree>
    <p:extLst>
      <p:ext uri="{BB962C8B-B14F-4D97-AF65-F5344CB8AC3E}">
        <p14:creationId xmlns:p14="http://schemas.microsoft.com/office/powerpoint/2010/main" val="4195884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Dorsal-Ventral Polarity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97" y="365125"/>
            <a:ext cx="4209325" cy="6185806"/>
          </a:xfrm>
        </p:spPr>
      </p:pic>
    </p:spTree>
    <p:extLst>
      <p:ext uri="{BB962C8B-B14F-4D97-AF65-F5344CB8AC3E}">
        <p14:creationId xmlns:p14="http://schemas.microsoft.com/office/powerpoint/2010/main" val="147473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Morphogens Set up Terminal Fates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875" y="2105819"/>
            <a:ext cx="80962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8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60500"/>
          </a:xfrm>
        </p:spPr>
        <p:txBody>
          <a:bodyPr/>
          <a:lstStyle/>
          <a:p>
            <a:r>
              <a:rPr lang="en-US" dirty="0" smtClean="0"/>
              <a:t>SHH Pathway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392" y="1825625"/>
            <a:ext cx="913121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87483" cy="2386701"/>
          </a:xfrm>
        </p:spPr>
        <p:txBody>
          <a:bodyPr/>
          <a:lstStyle/>
          <a:p>
            <a:r>
              <a:rPr lang="en-US" dirty="0" smtClean="0"/>
              <a:t>Hedgehog Signaling </a:t>
            </a:r>
            <a:r>
              <a:rPr lang="en-US" dirty="0" err="1" smtClean="0"/>
              <a:t>Ventralizes</a:t>
            </a:r>
            <a:r>
              <a:rPr lang="en-US" dirty="0" smtClean="0"/>
              <a:t> NSCs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905" y="754891"/>
            <a:ext cx="6363985" cy="5663611"/>
          </a:xfrm>
        </p:spPr>
      </p:pic>
    </p:spTree>
    <p:extLst>
      <p:ext uri="{BB962C8B-B14F-4D97-AF65-F5344CB8AC3E}">
        <p14:creationId xmlns:p14="http://schemas.microsoft.com/office/powerpoint/2010/main" val="23954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78150" cy="2615142"/>
          </a:xfrm>
        </p:spPr>
        <p:txBody>
          <a:bodyPr/>
          <a:lstStyle/>
          <a:p>
            <a:r>
              <a:rPr lang="en-US" dirty="0" smtClean="0"/>
              <a:t>SHH sets up transcription factor expression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6350" y="524510"/>
            <a:ext cx="5837450" cy="573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2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Shh</a:t>
            </a:r>
            <a:r>
              <a:rPr lang="en-US" dirty="0" smtClean="0"/>
              <a:t> Gradient Sets Up TF Network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52" y="1825625"/>
            <a:ext cx="9433095" cy="4351338"/>
          </a:xfrm>
        </p:spPr>
      </p:pic>
    </p:spTree>
    <p:extLst>
      <p:ext uri="{BB962C8B-B14F-4D97-AF65-F5344CB8AC3E}">
        <p14:creationId xmlns:p14="http://schemas.microsoft.com/office/powerpoint/2010/main" val="359957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BMPs and Dorsal Fates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268" y="1825625"/>
            <a:ext cx="84134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61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BMPs during NT formation and later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1939" y="1825625"/>
            <a:ext cx="83881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4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10200" cy="2564342"/>
          </a:xfrm>
        </p:spPr>
        <p:txBody>
          <a:bodyPr/>
          <a:lstStyle/>
          <a:p>
            <a:r>
              <a:rPr lang="en-US" dirty="0" smtClean="0"/>
              <a:t>BMPs expand dorsal lineages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5449" y="569827"/>
            <a:ext cx="4448817" cy="567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6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06992" cy="2058898"/>
          </a:xfrm>
        </p:spPr>
        <p:txBody>
          <a:bodyPr/>
          <a:lstStyle/>
          <a:p>
            <a:r>
              <a:rPr lang="en-US" dirty="0" smtClean="0"/>
              <a:t>BMPs Induce a Dorsal Fate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232" y="500517"/>
            <a:ext cx="4543205" cy="5866227"/>
          </a:xfrm>
        </p:spPr>
      </p:pic>
    </p:spTree>
    <p:extLst>
      <p:ext uri="{BB962C8B-B14F-4D97-AF65-F5344CB8AC3E}">
        <p14:creationId xmlns:p14="http://schemas.microsoft.com/office/powerpoint/2010/main" val="177330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26502" cy="2533350"/>
          </a:xfrm>
        </p:spPr>
        <p:txBody>
          <a:bodyPr/>
          <a:lstStyle/>
          <a:p>
            <a:r>
              <a:rPr lang="en-US" dirty="0" smtClean="0"/>
              <a:t>A Current Model of D-V Patterning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698" y="365125"/>
            <a:ext cx="3657055" cy="6248810"/>
          </a:xfrm>
        </p:spPr>
      </p:pic>
    </p:spTree>
    <p:extLst>
      <p:ext uri="{BB962C8B-B14F-4D97-AF65-F5344CB8AC3E}">
        <p14:creationId xmlns:p14="http://schemas.microsoft.com/office/powerpoint/2010/main" val="34025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4466</TotalTime>
  <Words>126</Words>
  <Application>Microsoft Office PowerPoint</Application>
  <PresentationFormat>Widescreen</PresentationFormat>
  <Paragraphs>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Polarity and Segmentation</vt:lpstr>
      <vt:lpstr>Regional Identity of the Nervous System</vt:lpstr>
      <vt:lpstr>Anterior-Posterior Axis Precedes Neural Induction</vt:lpstr>
      <vt:lpstr>Hox Genes are Conserved Throughout Evolution</vt:lpstr>
      <vt:lpstr>Hox Genes in Vertebrate A-P Patterning</vt:lpstr>
      <vt:lpstr>Transformers: Retinoic Acid and Wnts</vt:lpstr>
      <vt:lpstr>Transformers: Retinoic Acid in A-P Patterning</vt:lpstr>
      <vt:lpstr>Transformers: Wnt Signaling Inhibits Anterior</vt:lpstr>
      <vt:lpstr>Transformers: FGF with RA and Wnts</vt:lpstr>
      <vt:lpstr>Organizing Centers in the Developing Brain</vt:lpstr>
      <vt:lpstr>FGF8 patterns hindbrain</vt:lpstr>
      <vt:lpstr>Patterning the Cerebral Cortex: Emx2 &amp; Pax6</vt:lpstr>
      <vt:lpstr>Cerebral Cortex: FGFs and BMPs</vt:lpstr>
      <vt:lpstr>Dorsal-Ventral Polarity</vt:lpstr>
      <vt:lpstr>Early Morphogens Set up Terminal Fates</vt:lpstr>
      <vt:lpstr>SHH Pathway</vt:lpstr>
      <vt:lpstr>Hedgehog Signaling Ventralizes NSCs</vt:lpstr>
      <vt:lpstr>SHH sets up transcription factor expression</vt:lpstr>
      <vt:lpstr>Shh Gradient Sets Up TF Network</vt:lpstr>
      <vt:lpstr>BMPs and Dorsal Fates</vt:lpstr>
      <vt:lpstr>BMPs during NT formation and later</vt:lpstr>
      <vt:lpstr>BMPs expand dorsal lineages</vt:lpstr>
      <vt:lpstr>BMPs Induce a Dorsal Fate</vt:lpstr>
      <vt:lpstr>A Current Model of D-V Patterning</vt:lpstr>
    </vt:vector>
  </TitlesOfParts>
  <Company>Stockton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Polarity and Segmentation</dc:title>
  <dc:creator>Hartman, Nathaniel W.</dc:creator>
  <cp:lastModifiedBy>Hartman, Nathaniel W.</cp:lastModifiedBy>
  <cp:revision>14</cp:revision>
  <dcterms:created xsi:type="dcterms:W3CDTF">2018-01-29T17:45:12Z</dcterms:created>
  <dcterms:modified xsi:type="dcterms:W3CDTF">2019-02-04T19:19:49Z</dcterms:modified>
</cp:coreProperties>
</file>